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374" r:id="rId3"/>
    <p:sldId id="358" r:id="rId4"/>
    <p:sldId id="354" r:id="rId5"/>
    <p:sldId id="359" r:id="rId6"/>
    <p:sldId id="361" r:id="rId7"/>
    <p:sldId id="376" r:id="rId8"/>
    <p:sldId id="377" r:id="rId9"/>
    <p:sldId id="362" r:id="rId10"/>
    <p:sldId id="363" r:id="rId11"/>
    <p:sldId id="379" r:id="rId12"/>
    <p:sldId id="360" r:id="rId13"/>
    <p:sldId id="369" r:id="rId14"/>
    <p:sldId id="373" r:id="rId15"/>
    <p:sldId id="375" r:id="rId16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5C1"/>
    <a:srgbClr val="5757BD"/>
    <a:srgbClr val="A2A2D8"/>
    <a:srgbClr val="4344A8"/>
    <a:srgbClr val="4646AF"/>
    <a:srgbClr val="AFD2D5"/>
    <a:srgbClr val="E4F3F4"/>
    <a:srgbClr val="EC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5407" autoAdjust="0"/>
  </p:normalViewPr>
  <p:slideViewPr>
    <p:cSldViewPr>
      <p:cViewPr varScale="1">
        <p:scale>
          <a:sx n="113" d="100"/>
          <a:sy n="113" d="100"/>
        </p:scale>
        <p:origin x="147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92CD44-D6CF-4CE4-B2B7-D549DD19EA20}" type="datetimeFigureOut">
              <a:rPr lang="zh-CN" altLang="en-US"/>
              <a:pPr>
                <a:defRPr/>
              </a:pPr>
              <a:t>2017/12/14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05A83D9-B12E-4714-8D85-10349D24DB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81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25391B0-7A2F-4964-A792-48DE0B3EFD5F}" type="datetimeFigureOut">
              <a:rPr lang="zh-CN" altLang="en-US"/>
              <a:pPr>
                <a:defRPr/>
              </a:pPr>
              <a:t>2017/12/14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7DABFD1-4F1E-4953-99D2-6A106C396E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78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B591A8-3F73-4820-92C7-DD6447DF96E9}" type="slidenum">
              <a:rPr lang="en-US" altLang="zh-CN" baseline="-25000" smtClean="0">
                <a:solidFill>
                  <a:srgbClr val="000000"/>
                </a:solidFill>
              </a:rPr>
              <a:pPr/>
              <a:t>1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62013" y="752475"/>
            <a:ext cx="4945062" cy="3708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716463"/>
            <a:ext cx="4887912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0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0DE13C-14E7-4CC0-A9F5-53F7854AA447}" type="slidenum">
              <a:rPr lang="en-US" altLang="zh-CN" baseline="-25000" smtClean="0">
                <a:solidFill>
                  <a:srgbClr val="000000"/>
                </a:solidFill>
              </a:rPr>
              <a:pPr/>
              <a:t>10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5D6722-5432-407C-8CF2-AF6E47773D6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217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E0BB00-9F33-4AAD-A004-359709226062}" type="slidenum">
              <a:rPr lang="en-US" altLang="zh-CN" baseline="-25000" smtClean="0">
                <a:solidFill>
                  <a:srgbClr val="000000"/>
                </a:solidFill>
              </a:rPr>
              <a:pPr/>
              <a:t>11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DBC9E26-7FB2-43B7-993F-117E76C5A8B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946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316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92F224-459A-4249-BAEE-32EED5D6A69B}" type="slidenum">
              <a:rPr lang="en-US" altLang="zh-CN" baseline="-25000" smtClean="0">
                <a:solidFill>
                  <a:srgbClr val="000000"/>
                </a:solidFill>
              </a:rPr>
              <a:pPr/>
              <a:t>12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150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947D74B-A53D-4ED0-96DD-DAA05AC0CCC8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150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97419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6D8DD1-EE14-4BE4-A356-83F490CB3419}" type="slidenum">
              <a:rPr lang="en-US" altLang="zh-CN" baseline="-25000" smtClean="0">
                <a:solidFill>
                  <a:srgbClr val="000000"/>
                </a:solidFill>
              </a:rPr>
              <a:pPr/>
              <a:t>13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7B51799-3505-40B1-8660-37FD0762ACF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80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DABFD1-4F1E-4953-99D2-6A106C396E4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7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112C30-646A-4220-982D-26EC95F4CA53}" type="slidenum">
              <a:rPr lang="en-US" altLang="zh-CN" baseline="-25000" smtClean="0">
                <a:solidFill>
                  <a:srgbClr val="000000"/>
                </a:solidFill>
              </a:rPr>
              <a:pPr/>
              <a:t>2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E8DF660-0A7C-4AAC-93AB-6559BF5F7AEB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17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0191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0AA4AE-1842-4A20-8842-88EFAC2FA0DB}" type="slidenum">
              <a:rPr lang="en-US" altLang="zh-CN" baseline="-25000" smtClean="0">
                <a:solidFill>
                  <a:srgbClr val="000000"/>
                </a:solidFill>
              </a:rPr>
              <a:pPr/>
              <a:t>3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921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5B2177B-B9D0-481F-93E0-23424A8B95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922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012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BF745F-D3A2-43F2-A514-3097E460F72D}" type="slidenum">
              <a:rPr lang="en-US" altLang="zh-CN" baseline="-25000" smtClean="0">
                <a:solidFill>
                  <a:srgbClr val="000000"/>
                </a:solidFill>
              </a:rPr>
              <a:pPr/>
              <a:t>4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126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E4F17DE-A517-44B6-8EA7-AD94287D975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126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21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5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2963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6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957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7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289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FD323A-9AB0-4F73-99D9-6B0B897395C5}" type="slidenum">
              <a:rPr lang="en-US" altLang="zh-CN" baseline="-25000" smtClean="0">
                <a:solidFill>
                  <a:srgbClr val="000000"/>
                </a:solidFill>
              </a:rPr>
              <a:pPr/>
              <a:t>8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5363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A5420A9-A342-4CEB-A993-8B8EE47619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536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422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0DE13C-14E7-4CC0-A9F5-53F7854AA447}" type="slidenum">
              <a:rPr lang="en-US" altLang="zh-CN" baseline="-25000" smtClean="0">
                <a:solidFill>
                  <a:srgbClr val="000000"/>
                </a:solidFill>
              </a:rPr>
              <a:pPr/>
              <a:t>9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5D6722-5432-407C-8CF2-AF6E47773D6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5276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3222F-279F-4803-B91D-25C350C110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1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A076-0FDA-4389-BAA8-504FAC86F0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8FF71B5-1A55-41BA-AB91-B4E5105FA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D05ADB4-6808-44D0-A2E0-F8A1613C91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0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jpeg"/><Relationship Id="rId12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3.jpeg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ED3D7"/>
            </a:gs>
            <a:gs pos="48000">
              <a:srgbClr val="0070C0"/>
            </a:gs>
            <a:gs pos="100000">
              <a:srgbClr val="00206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5A72F2F4-7F8F-48B7-96E8-3B84CDEF60A3}"/>
              </a:ext>
            </a:extLst>
          </p:cNvPr>
          <p:cNvSpPr txBox="1"/>
          <p:nvPr/>
        </p:nvSpPr>
        <p:spPr>
          <a:xfrm>
            <a:off x="4260457" y="3352800"/>
            <a:ext cx="3644899" cy="1388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ts val="5200"/>
              </a:lnSpc>
              <a:defRPr/>
            </a:pPr>
            <a:r>
              <a:rPr lang="zh-CN" altLang="en-US" sz="4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马思源</a:t>
            </a:r>
            <a:endParaRPr lang="en-US" altLang="zh-CN" sz="4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5200"/>
              </a:lnSpc>
              <a:defRPr/>
            </a:pPr>
            <a:r>
              <a:rPr lang="en-US" altLang="zh-CN" sz="28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BA15004050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1FCDAB55-8D07-4163-8306-2E40484EEC5E}"/>
              </a:ext>
            </a:extLst>
          </p:cNvPr>
          <p:cNvSpPr/>
          <p:nvPr/>
        </p:nvSpPr>
        <p:spPr>
          <a:xfrm>
            <a:off x="457200" y="1992928"/>
            <a:ext cx="849463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5400" b="1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研究生技术创新奖学金答辩</a:t>
            </a:r>
            <a:endParaRPr lang="zh-CN" altLang="en-US" sz="5400" b="1" dirty="0">
              <a:ln w="6600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rgbClr val="333399">
                    <a:satMod val="175000"/>
                    <a:alpha val="40000"/>
                  </a:srgbClr>
                </a:glow>
                <a:outerShdw dist="38100" dir="2700000" algn="tl" rotWithShape="0">
                  <a:srgbClr val="333399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858AEF8-8BAE-4E05-BCD5-D6F5F2514902}"/>
              </a:ext>
            </a:extLst>
          </p:cNvPr>
          <p:cNvSpPr txBox="1"/>
          <p:nvPr/>
        </p:nvSpPr>
        <p:spPr>
          <a:xfrm>
            <a:off x="3727057" y="4763910"/>
            <a:ext cx="50292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导师：刘树彬教授 封常青副教授</a:t>
            </a:r>
            <a:endParaRPr lang="en-US" altLang="zh-CN" sz="2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1" name="组合 4"/>
          <p:cNvGrpSpPr>
            <a:grpSpLocks/>
          </p:cNvGrpSpPr>
          <p:nvPr/>
        </p:nvGrpSpPr>
        <p:grpSpPr bwMode="auto">
          <a:xfrm>
            <a:off x="2301875" y="3306763"/>
            <a:ext cx="1457325" cy="1506537"/>
            <a:chOff x="2302079" y="3306648"/>
            <a:chExt cx="1457835" cy="1507271"/>
          </a:xfrm>
        </p:grpSpPr>
        <p:pic>
          <p:nvPicPr>
            <p:cNvPr id="4105" name="图片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 t="1311" r="51859" b="-2286"/>
            <a:stretch>
              <a:fillRect/>
            </a:stretch>
          </p:blipFill>
          <p:spPr bwMode="auto">
            <a:xfrm>
              <a:off x="2302079" y="3306648"/>
              <a:ext cx="1457835" cy="150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流程图: 接点 2">
              <a:extLst>
                <a:ext uri="{FF2B5EF4-FFF2-40B4-BE49-F238E27FC236}">
                  <a16:creationId xmlns="" xmlns:a16="http://schemas.microsoft.com/office/drawing/2014/main" id="{DC5291E6-A71F-454A-9C31-9E7E260C6B6B}"/>
                </a:ext>
              </a:extLst>
            </p:cNvPr>
            <p:cNvSpPr/>
            <p:nvPr/>
          </p:nvSpPr>
          <p:spPr>
            <a:xfrm>
              <a:off x="2370366" y="3349531"/>
              <a:ext cx="1372080" cy="1372268"/>
            </a:xfrm>
            <a:prstGeom prst="flowChartConnector">
              <a:avLst/>
            </a:pr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102" name="组合 1"/>
          <p:cNvGrpSpPr>
            <a:grpSpLocks/>
          </p:cNvGrpSpPr>
          <p:nvPr/>
        </p:nvGrpSpPr>
        <p:grpSpPr bwMode="auto">
          <a:xfrm>
            <a:off x="701675" y="3351213"/>
            <a:ext cx="1417638" cy="1417637"/>
            <a:chOff x="603447" y="3293329"/>
            <a:chExt cx="1447800" cy="1447800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4E83CEB-CF78-43D2-A02B-1A3B8E28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7" y="3293329"/>
              <a:ext cx="1447800" cy="1447800"/>
            </a:xfrm>
            <a:prstGeom prst="flowChartConnector">
              <a:avLst/>
            </a:prstGeom>
          </p:spPr>
        </p:pic>
        <p:sp>
          <p:nvSpPr>
            <p:cNvPr id="10" name="流程图: 接点 9">
              <a:extLst>
                <a:ext uri="{FF2B5EF4-FFF2-40B4-BE49-F238E27FC236}">
                  <a16:creationId xmlns="" xmlns:a16="http://schemas.microsoft.com/office/drawing/2014/main" id="{59808DB6-915A-4E53-AAAE-357B3B67F7FD}"/>
                </a:ext>
              </a:extLst>
            </p:cNvPr>
            <p:cNvSpPr/>
            <p:nvPr/>
          </p:nvSpPr>
          <p:spPr bwMode="auto">
            <a:xfrm>
              <a:off x="642358" y="3332240"/>
              <a:ext cx="1371600" cy="1371600"/>
            </a:xfrm>
            <a:prstGeom prst="flowChartConnector">
              <a:avLst/>
            </a:prstGeom>
            <a:noFill/>
            <a:ln w="762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34A076-0FDA-4389-BAA8-504FAC86F0F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93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519376"/>
            <a:ext cx="5368290" cy="1940957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dirty="0"/>
          </a:p>
        </p:txBody>
      </p:sp>
      <p:pic>
        <p:nvPicPr>
          <p:cNvPr id="1638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6387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(4)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70626" y="2367295"/>
            <a:ext cx="5368290" cy="2145268"/>
          </a:xfrm>
          <a:prstGeom prst="roundRect">
            <a:avLst/>
          </a:prstGeom>
          <a:noFill/>
          <a:ln w="53975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 smtClean="0"/>
              <a:t>项目开展情况：</a:t>
            </a:r>
            <a:endParaRPr lang="en-US" altLang="zh-CN" sz="1600" dirty="0" smtClean="0"/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/>
              <a:t>仿真验证，确定系统结构（单元尺寸，单层厚度，摆放方法），选择了读出芯片</a:t>
            </a:r>
            <a:r>
              <a:rPr lang="en-US" altLang="zh-CN" sz="1600" dirty="0" smtClean="0"/>
              <a:t>SKIROC2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/>
              <a:t>基于该芯片和硅</a:t>
            </a:r>
            <a:r>
              <a:rPr lang="en-US" altLang="zh-CN" sz="1600" dirty="0" smtClean="0"/>
              <a:t>PIN</a:t>
            </a:r>
            <a:r>
              <a:rPr lang="zh-CN" altLang="en-US" sz="1600" dirty="0" smtClean="0"/>
              <a:t>探测器设计原理验证电路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 smtClean="0"/>
              <a:t>提出并设计了可扩展的系统架构，搭建原理样机</a:t>
            </a:r>
            <a:r>
              <a:rPr lang="en-US" altLang="zh-CN" sz="1600" dirty="0" err="1" smtClean="0"/>
              <a:t>ing</a:t>
            </a:r>
            <a:endParaRPr lang="zh-CN" altLang="en-US" dirty="0"/>
          </a:p>
        </p:txBody>
      </p:sp>
      <p:pic>
        <p:nvPicPr>
          <p:cNvPr id="16405" name="图片 1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6366347" y="2438327"/>
            <a:ext cx="2555721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899160" y="1136928"/>
            <a:ext cx="7254240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中国环形正负电子对撞机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(CEPC)</a:t>
            </a:r>
          </a:p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电磁量能器关键技术预研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7" name="图片 16"/>
          <p:cNvPicPr/>
          <p:nvPr/>
        </p:nvPicPr>
        <p:blipFill>
          <a:blip r:embed="rId6"/>
          <a:stretch>
            <a:fillRect/>
          </a:stretch>
        </p:blipFill>
        <p:spPr>
          <a:xfrm>
            <a:off x="368618" y="4747930"/>
            <a:ext cx="4046855" cy="1896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680943"/>
            <a:ext cx="2430145" cy="2138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44" y="4667624"/>
            <a:ext cx="2446655" cy="2152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44" y="4681472"/>
            <a:ext cx="4272575" cy="2124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6" name="组合 5"/>
          <p:cNvGrpSpPr/>
          <p:nvPr/>
        </p:nvGrpSpPr>
        <p:grpSpPr>
          <a:xfrm>
            <a:off x="669780" y="4665834"/>
            <a:ext cx="3831756" cy="2123000"/>
            <a:chOff x="-3045229" y="1136928"/>
            <a:chExt cx="3831756" cy="2123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5229" y="1136928"/>
              <a:ext cx="3831756" cy="2123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6350" cap="sq">
              <a:solidFill>
                <a:srgbClr val="5757BD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" name="文本框 4"/>
            <p:cNvSpPr txBox="1"/>
            <p:nvPr/>
          </p:nvSpPr>
          <p:spPr>
            <a:xfrm>
              <a:off x="-1066800" y="2044539"/>
              <a:ext cx="1638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59keV X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射线能谱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2106028" y="4977799"/>
            <a:ext cx="105321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201675" y="4605383"/>
            <a:ext cx="3966953" cy="2276132"/>
            <a:chOff x="-2677477" y="859206"/>
            <a:chExt cx="3966953" cy="2276132"/>
          </a:xfrm>
        </p:grpSpPr>
        <p:sp>
          <p:nvSpPr>
            <p:cNvPr id="9" name="圆角矩形 8"/>
            <p:cNvSpPr/>
            <p:nvPr/>
          </p:nvSpPr>
          <p:spPr>
            <a:xfrm>
              <a:off x="-2677477" y="859206"/>
              <a:ext cx="3865245" cy="22761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744273"/>
                </p:ext>
              </p:extLst>
            </p:nvPr>
          </p:nvGraphicFramePr>
          <p:xfrm>
            <a:off x="-2438400" y="1028700"/>
            <a:ext cx="3727876" cy="1937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Visio" r:id="rId12" imgW="5591212" imgH="2905200" progId="Visio.Drawing.15">
                    <p:embed/>
                  </p:oleObj>
                </mc:Choice>
                <mc:Fallback>
                  <p:oleObj name="Visio" r:id="rId12" imgW="5591212" imgH="2905200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438400" y="1028700"/>
                          <a:ext cx="3727876" cy="19371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05006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843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学术论文 </a:t>
            </a:r>
            <a:r>
              <a:rPr lang="en-US" altLang="zh-CN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&amp; </a:t>
            </a: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参加会议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1" y="1662495"/>
            <a:ext cx="7848600" cy="173664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i="1" dirty="0"/>
              <a:t>, </a:t>
            </a:r>
            <a:r>
              <a:rPr lang="en-US" altLang="zh-CN" sz="1600" b="0" dirty="0"/>
              <a:t>Feng </a:t>
            </a:r>
            <a:r>
              <a:rPr lang="en-US" altLang="zh-CN" sz="1600" b="0" dirty="0" err="1"/>
              <a:t>Changqing</a:t>
            </a:r>
            <a:r>
              <a:rPr lang="en-US" altLang="zh-CN" sz="1600" b="0" dirty="0"/>
              <a:t>, et al. A portable readout system for Micro-pattern Gas Detectors and Scintillation Detectors[J]. Springer Proceedings in Physics. (</a:t>
            </a:r>
            <a:r>
              <a:rPr lang="zh-CN" altLang="zh-CN" sz="1600" b="0" dirty="0"/>
              <a:t>已接收</a:t>
            </a:r>
            <a:r>
              <a:rPr lang="en-US" altLang="zh-CN" sz="1600" b="0" dirty="0"/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b="0" dirty="0"/>
              <a:t>Liu Shubin, </a:t>
            </a: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b="0" dirty="0"/>
              <a:t>, et al. An extensible induced position encoding readout method for Micro-pattern Gas Detectors[J]. IEEE. Transactions on Nuclear Science. </a:t>
            </a:r>
            <a:r>
              <a:rPr lang="en-US" altLang="zh-CN" sz="1600" b="0" dirty="0" smtClean="0"/>
              <a:t>(</a:t>
            </a:r>
            <a:r>
              <a:rPr lang="zh-CN" altLang="en-US" sz="1600" b="0" dirty="0" smtClean="0"/>
              <a:t>已接收</a:t>
            </a:r>
            <a:r>
              <a:rPr lang="en-US" altLang="zh-CN" sz="1600" b="0" dirty="0" smtClean="0"/>
              <a:t>)</a:t>
            </a:r>
            <a:endParaRPr lang="en-US" altLang="zh-CN" sz="1600" b="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zh-CN" altLang="zh-CN" sz="1600" i="1" dirty="0"/>
              <a:t>马思源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封常青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沈仲弢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等</a:t>
            </a:r>
            <a:r>
              <a:rPr lang="en-US" altLang="zh-CN" sz="1600" b="0" dirty="0"/>
              <a:t>. </a:t>
            </a:r>
            <a:r>
              <a:rPr lang="zh-CN" altLang="zh-CN" sz="1600" b="0" dirty="0"/>
              <a:t>暗物质粒子探测卫星</a:t>
            </a:r>
            <a:r>
              <a:rPr lang="en-US" altLang="zh-CN" sz="1600" b="0" dirty="0"/>
              <a:t> BGO </a:t>
            </a:r>
            <a:r>
              <a:rPr lang="zh-CN" altLang="zh-CN" sz="1600" b="0" dirty="0"/>
              <a:t>量能器地面自动化测试软件</a:t>
            </a:r>
            <a:r>
              <a:rPr lang="en-US" altLang="zh-CN" sz="1600" b="0" dirty="0"/>
              <a:t>[J]. </a:t>
            </a:r>
            <a:r>
              <a:rPr lang="zh-CN" altLang="zh-CN" sz="1600" b="0" dirty="0"/>
              <a:t>核技术</a:t>
            </a:r>
            <a:r>
              <a:rPr lang="en-US" altLang="zh-CN" sz="1600" b="0" dirty="0"/>
              <a:t>, 2015, 38(12): 120403-120403</a:t>
            </a:r>
            <a:endParaRPr lang="zh-CN" altLang="en-US" sz="1600" b="0" dirty="0"/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226865" y="3459268"/>
            <a:ext cx="5307535" cy="119181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342900" indent="-342900">
              <a:buFont typeface="+mj-lt"/>
              <a:buAutoNum type="arabicPeriod"/>
              <a:defRPr sz="1600" b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dirty="0"/>
              <a:t>20th IEEE Real Time Conference (</a:t>
            </a:r>
            <a:r>
              <a:rPr lang="en-US" altLang="zh-CN" b="1" dirty="0"/>
              <a:t>RT2016</a:t>
            </a:r>
            <a:r>
              <a:rPr lang="en-US" altLang="zh-CN" dirty="0"/>
              <a:t>) </a:t>
            </a:r>
            <a:r>
              <a:rPr lang="en-US" altLang="zh-CN" dirty="0" smtClean="0"/>
              <a:t>- </a:t>
            </a:r>
            <a:r>
              <a:rPr lang="en-US" altLang="zh-CN" dirty="0"/>
              <a:t>Padova</a:t>
            </a:r>
          </a:p>
          <a:p>
            <a:pPr>
              <a:defRPr/>
            </a:pPr>
            <a:r>
              <a:rPr lang="en-US" altLang="zh-CN" dirty="0"/>
              <a:t>International Conference on Technology and </a:t>
            </a:r>
            <a:r>
              <a:rPr lang="en-US" altLang="zh-CN" dirty="0" err="1"/>
              <a:t>Instrumentaion</a:t>
            </a:r>
            <a:r>
              <a:rPr lang="en-US" altLang="zh-CN" dirty="0"/>
              <a:t> in Particle Physics (</a:t>
            </a:r>
            <a:r>
              <a:rPr lang="en-US" altLang="zh-CN" b="1" dirty="0"/>
              <a:t>TIPP2017</a:t>
            </a:r>
            <a:r>
              <a:rPr lang="en-US" altLang="zh-CN" dirty="0"/>
              <a:t>) </a:t>
            </a:r>
            <a:r>
              <a:rPr lang="en-US" altLang="zh-CN" dirty="0" smtClean="0"/>
              <a:t>-Beijing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第六届全国微结构气体探测器研讨会 </a:t>
            </a:r>
            <a:r>
              <a:rPr lang="en-US" altLang="zh-CN" dirty="0"/>
              <a:t>– </a:t>
            </a:r>
            <a:r>
              <a:rPr lang="zh-CN" altLang="en-US" dirty="0"/>
              <a:t>北京</a:t>
            </a:r>
            <a:endParaRPr lang="en-US" altLang="zh-CN" dirty="0"/>
          </a:p>
        </p:txBody>
      </p:sp>
      <p:pic>
        <p:nvPicPr>
          <p:cNvPr id="1844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91281" y="4714379"/>
            <a:ext cx="3048000" cy="2038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4724005"/>
            <a:ext cx="1718869" cy="203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1" y="4199237"/>
            <a:ext cx="2120601" cy="2553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544428" y="1037234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学术论文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544428" y="3488593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参加会议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-268060" y="4222105"/>
            <a:ext cx="3468460" cy="1950095"/>
          </a:xfrm>
          <a:prstGeom prst="rect">
            <a:avLst/>
          </a:prstGeom>
          <a:ln>
            <a:noFill/>
          </a:ln>
          <a:effectLst>
            <a:reflection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0484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0485" name="组合 4"/>
          <p:cNvGrpSpPr>
            <a:grpSpLocks/>
          </p:cNvGrpSpPr>
          <p:nvPr/>
        </p:nvGrpSpPr>
        <p:grpSpPr bwMode="auto">
          <a:xfrm>
            <a:off x="990600" y="1579563"/>
            <a:ext cx="2143125" cy="576262"/>
            <a:chOff x="348457" y="1458555"/>
            <a:chExt cx="2143125" cy="714375"/>
          </a:xfrm>
        </p:grpSpPr>
        <p:sp>
          <p:nvSpPr>
            <p:cNvPr id="35" name="圆角矩形 34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8457" y="145855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344A8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6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482098" y="1483169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班委工作</a:t>
              </a:r>
            </a:p>
          </p:txBody>
        </p:sp>
      </p:grpSp>
      <p:sp>
        <p:nvSpPr>
          <p:cNvPr id="41" name="矩形 40">
            <a:extLst>
              <a:ext uri="{FF2B5EF4-FFF2-40B4-BE49-F238E27FC236}"/>
            </a:extLst>
          </p:cNvPr>
          <p:cNvSpPr/>
          <p:nvPr/>
        </p:nvSpPr>
        <p:spPr bwMode="auto">
          <a:xfrm>
            <a:off x="2286000" y="2502714"/>
            <a:ext cx="52197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组织活动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参观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渡江战役纪念馆 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2014.9.27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秋风送爽划龙舟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2015.10.23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平安夜包饺子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2016.12.24</a:t>
            </a:r>
          </a:p>
          <a:p>
            <a:pPr>
              <a:defRPr/>
            </a:pP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368348" y="1447800"/>
            <a:ext cx="3184852" cy="91940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88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13</a:t>
            </a:r>
            <a:r>
              <a:rPr lang="zh-CN" altLang="en-US" sz="2400" b="0" dirty="0"/>
              <a:t>级硕士班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15</a:t>
            </a:r>
            <a:r>
              <a:rPr lang="zh-CN" altLang="en-US" sz="2400" b="0" dirty="0"/>
              <a:t>级博士班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</a:p>
        </p:txBody>
      </p:sp>
      <p:pic>
        <p:nvPicPr>
          <p:cNvPr id="20490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2895601" y="4183840"/>
            <a:ext cx="3509308" cy="1914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5957859" y="4191000"/>
            <a:ext cx="3414741" cy="1914905"/>
          </a:xfrm>
          <a:prstGeom prst="rect">
            <a:avLst/>
          </a:prstGeom>
          <a:solidFill>
            <a:srgbClr val="FFFFFF">
              <a:shade val="85000"/>
            </a:srgbClr>
          </a:solidFill>
          <a:ln w="0">
            <a:solidFill>
              <a:schemeClr val="bg1"/>
            </a:solidFill>
            <a:miter lim="800000"/>
            <a:headEnd/>
            <a:tailEnd/>
          </a:ln>
          <a:effectLst>
            <a:outerShdw sx="1000" sy="1000" algn="tl" rotWithShape="0">
              <a:srgbClr val="000000"/>
            </a:outerShdw>
            <a:reflection stA="30000" endPos="30000" dist="5080" dir="5400000" sy="-100000" algn="bl" rotWithShape="0"/>
          </a:effectLst>
          <a:scene3d>
            <a:camera prst="perspectiveContrastingLeftFacing">
              <a:rot lat="300000" lon="2100000" rev="0"/>
            </a:camera>
            <a:lightRig rig="threePt" dir="t">
              <a:rot lat="0" lon="0" rev="10800000"/>
            </a:lightRig>
          </a:scene3d>
          <a:sp3d>
            <a:bevelT w="69850" h="63500"/>
            <a:contourClr>
              <a:schemeClr val="tx1"/>
            </a:contourClr>
          </a:sp3d>
          <a:extLst/>
        </p:spPr>
      </p:pic>
      <p:grpSp>
        <p:nvGrpSpPr>
          <p:cNvPr id="14" name="组合 7"/>
          <p:cNvGrpSpPr>
            <a:grpSpLocks/>
          </p:cNvGrpSpPr>
          <p:nvPr/>
        </p:nvGrpSpPr>
        <p:grpSpPr bwMode="auto">
          <a:xfrm>
            <a:off x="1447800" y="2362200"/>
            <a:ext cx="5888038" cy="1600200"/>
            <a:chOff x="3262880" y="1417667"/>
            <a:chExt cx="5888037" cy="1475134"/>
          </a:xfrm>
        </p:grpSpPr>
        <p:sp>
          <p:nvSpPr>
            <p:cNvPr id="20493" name="AutoShape 11"/>
            <p:cNvSpPr>
              <a:spLocks noChangeArrowheads="1"/>
            </p:cNvSpPr>
            <p:nvPr/>
          </p:nvSpPr>
          <p:spPr bwMode="gray">
            <a:xfrm>
              <a:off x="3588317" y="1567112"/>
              <a:ext cx="5562600" cy="1325689"/>
            </a:xfrm>
            <a:prstGeom prst="roundRect">
              <a:avLst>
                <a:gd name="adj" fmla="val 6903"/>
              </a:avLst>
            </a:prstGeom>
            <a:noFill/>
            <a:ln w="25400">
              <a:solidFill>
                <a:srgbClr val="4344A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94" name="矩形 15"/>
            <p:cNvSpPr>
              <a:spLocks noChangeArrowheads="1"/>
            </p:cNvSpPr>
            <p:nvPr/>
          </p:nvSpPr>
          <p:spPr bwMode="auto">
            <a:xfrm>
              <a:off x="3262880" y="1417667"/>
              <a:ext cx="5219700" cy="36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endPara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1"/>
          <p:cNvSpPr>
            <a:spLocks noChangeArrowheads="1"/>
          </p:cNvSpPr>
          <p:nvPr/>
        </p:nvSpPr>
        <p:spPr bwMode="gray">
          <a:xfrm>
            <a:off x="538163" y="1887538"/>
            <a:ext cx="7961312" cy="1782762"/>
          </a:xfrm>
          <a:prstGeom prst="roundRect">
            <a:avLst>
              <a:gd name="adj" fmla="val 690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18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年至今连续担任科技活动周讲解员</a:t>
            </a:r>
            <a:endParaRPr lang="en-US" altLang="zh-CN" sz="1800" b="1" dirty="0">
              <a:solidFill>
                <a:srgbClr val="000066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编剧并监制</a:t>
            </a:r>
            <a:r>
              <a:rPr lang="zh-CN" altLang="en-US" sz="1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1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1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量能器科普宣传片</a:t>
            </a:r>
            <a:endParaRPr lang="en-US" altLang="zh-CN" sz="18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参加“科大首届科普创意创新大赛”获得</a:t>
            </a:r>
            <a:r>
              <a:rPr lang="zh-CN" altLang="en-US" sz="14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一等奖</a:t>
            </a:r>
            <a:endParaRPr lang="en-US" altLang="zh-CN" sz="14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参加“第七届安徽省百所高校百万大学生科普创意创新大赛” 获得</a:t>
            </a:r>
            <a:r>
              <a:rPr lang="zh-CN" altLang="en-US" sz="14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二等奖</a:t>
            </a:r>
            <a:r>
              <a:rPr lang="zh-CN" altLang="en-US" sz="1400" b="1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2532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2533" name="组合 5"/>
          <p:cNvGrpSpPr>
            <a:grpSpLocks/>
          </p:cNvGrpSpPr>
          <p:nvPr/>
        </p:nvGrpSpPr>
        <p:grpSpPr bwMode="auto">
          <a:xfrm>
            <a:off x="228600" y="1152525"/>
            <a:ext cx="2143125" cy="574675"/>
            <a:chOff x="341313" y="5546725"/>
            <a:chExt cx="2143125" cy="714375"/>
          </a:xfrm>
        </p:grpSpPr>
        <p:sp>
          <p:nvSpPr>
            <p:cNvPr id="38" name="圆角矩形 37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1313" y="554672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646AF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9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579956" y="5577913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科普宣传</a:t>
              </a:r>
            </a:p>
          </p:txBody>
        </p:sp>
      </p:grpSp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r="35147"/>
          <a:stretch/>
        </p:blipFill>
        <p:spPr bwMode="auto">
          <a:xfrm>
            <a:off x="5715000" y="3819051"/>
            <a:ext cx="2783955" cy="2871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9" name="图片 1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533400" y="3829263"/>
            <a:ext cx="5021190" cy="2872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533400" y="1905000"/>
            <a:ext cx="7961313" cy="1782763"/>
          </a:xfrm>
          <a:prstGeom prst="roundRect">
            <a:avLst>
              <a:gd name="adj" fmla="val 6903"/>
            </a:avLst>
          </a:prstGeom>
          <a:noFill/>
          <a:ln w="25400">
            <a:solidFill>
              <a:srgbClr val="4344A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821222"/>
            <a:ext cx="4293864" cy="28917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9729BBA-34C7-4308-9091-03E0C77C5955}"/>
              </a:ext>
            </a:extLst>
          </p:cNvPr>
          <p:cNvSpPr/>
          <p:nvPr/>
        </p:nvSpPr>
        <p:spPr>
          <a:xfrm>
            <a:off x="1524000" y="2743200"/>
            <a:ext cx="6599238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8000" i="1" dirty="0" smtClean="0">
                <a:ln w="6600">
                  <a:noFill/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谢谢！</a:t>
            </a:r>
            <a:endParaRPr lang="zh-CN" altLang="en-US" sz="8000" i="1" dirty="0">
              <a:ln w="6600">
                <a:noFill/>
                <a:prstDash val="solid"/>
              </a:ln>
              <a:solidFill>
                <a:srgbClr val="0000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0"/>
                  </a:prstClr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1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794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147" name="Rectangle 8"/>
          <p:cNvSpPr txBox="1">
            <a:spLocks noChangeArrowheads="1"/>
          </p:cNvSpPr>
          <p:nvPr/>
        </p:nvSpPr>
        <p:spPr bwMode="auto">
          <a:xfrm>
            <a:off x="152400" y="234950"/>
            <a:ext cx="533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勤奋学习，红专并进，理实交融</a:t>
            </a:r>
            <a:endParaRPr lang="en-US" altLang="ko-KR" sz="280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3187700" y="2308225"/>
            <a:ext cx="3365500" cy="2968625"/>
            <a:chOff x="4483505" y="1832727"/>
            <a:chExt cx="1927917" cy="1927919"/>
          </a:xfrm>
        </p:grpSpPr>
        <p:sp>
          <p:nvSpPr>
            <p:cNvPr id="7" name="空心弧 6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4483505" y="1832727"/>
              <a:ext cx="1927917" cy="1927919"/>
            </a:xfrm>
            <a:prstGeom prst="blockArc">
              <a:avLst>
                <a:gd name="adj1" fmla="val 54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椭圆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21967" y="1832727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椭圆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40155" y="3509089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4343400" y="2127250"/>
            <a:ext cx="2143125" cy="714375"/>
            <a:chOff x="2327958" y="1754144"/>
            <a:chExt cx="2143125" cy="714375"/>
          </a:xfrm>
        </p:grpSpPr>
        <p:sp>
          <p:nvSpPr>
            <p:cNvPr id="11" name="圆角矩形 10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个人简介</a:t>
              </a:r>
            </a:p>
          </p:txBody>
        </p:sp>
      </p:grpSp>
      <p:grpSp>
        <p:nvGrpSpPr>
          <p:cNvPr id="5" name="组合 21"/>
          <p:cNvGrpSpPr>
            <a:grpSpLocks/>
          </p:cNvGrpSpPr>
          <p:nvPr/>
        </p:nvGrpSpPr>
        <p:grpSpPr bwMode="auto">
          <a:xfrm>
            <a:off x="5629275" y="2992438"/>
            <a:ext cx="2143125" cy="714375"/>
            <a:chOff x="2327958" y="1754144"/>
            <a:chExt cx="2143125" cy="714375"/>
          </a:xfrm>
        </p:grpSpPr>
        <p:sp>
          <p:nvSpPr>
            <p:cNvPr id="23" name="圆角矩形 22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4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学业科研</a:t>
              </a:r>
            </a:p>
          </p:txBody>
        </p:sp>
      </p:grpSp>
      <p:grpSp>
        <p:nvGrpSpPr>
          <p:cNvPr id="6" name="组合 24"/>
          <p:cNvGrpSpPr>
            <a:grpSpLocks/>
          </p:cNvGrpSpPr>
          <p:nvPr/>
        </p:nvGrpSpPr>
        <p:grpSpPr bwMode="auto">
          <a:xfrm>
            <a:off x="5629275" y="3933825"/>
            <a:ext cx="2143125" cy="714375"/>
            <a:chOff x="2327958" y="1754144"/>
            <a:chExt cx="2143125" cy="714375"/>
          </a:xfrm>
        </p:grpSpPr>
        <p:sp>
          <p:nvSpPr>
            <p:cNvPr id="26" name="圆角矩形 25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7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 smtClean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论文</a:t>
              </a: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会议</a:t>
              </a:r>
            </a:p>
          </p:txBody>
        </p:sp>
      </p:grpSp>
      <p:grpSp>
        <p:nvGrpSpPr>
          <p:cNvPr id="10" name="组合 27"/>
          <p:cNvGrpSpPr>
            <a:grpSpLocks/>
          </p:cNvGrpSpPr>
          <p:nvPr/>
        </p:nvGrpSpPr>
        <p:grpSpPr bwMode="auto">
          <a:xfrm>
            <a:off x="4413250" y="4889500"/>
            <a:ext cx="2143125" cy="714375"/>
            <a:chOff x="2327958" y="1754144"/>
            <a:chExt cx="2143125" cy="714375"/>
          </a:xfrm>
        </p:grpSpPr>
        <p:sp>
          <p:nvSpPr>
            <p:cNvPr id="29" name="圆角矩形 28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0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社会服务</a:t>
              </a:r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646" y="2170311"/>
            <a:ext cx="4325938" cy="324445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19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个人简介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/>
            </a:extLst>
          </p:cNvPr>
          <p:cNvSpPr/>
          <p:nvPr/>
        </p:nvSpPr>
        <p:spPr>
          <a:xfrm>
            <a:off x="4029377" y="3178175"/>
            <a:ext cx="479425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2013.09—2015.08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</a:t>
            </a:r>
            <a:r>
              <a:rPr lang="zh-CN" altLang="en-US" sz="2000" dirty="0" smtClean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物理电子学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  <p:sp>
        <p:nvSpPr>
          <p:cNvPr id="8199" name="Rectangle 25"/>
          <p:cNvSpPr>
            <a:spLocks noChangeArrowheads="1"/>
          </p:cNvSpPr>
          <p:nvPr/>
        </p:nvSpPr>
        <p:spPr bwMode="gray">
          <a:xfrm>
            <a:off x="1981200" y="5081588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200" b="1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2" name="Freeform 1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582738" y="2838450"/>
            <a:ext cx="1317625" cy="339725"/>
          </a:xfrm>
          <a:custGeom>
            <a:avLst/>
            <a:gdLst/>
            <a:ahLst/>
            <a:cxnLst>
              <a:cxn ang="0">
                <a:pos x="189" y="198"/>
              </a:cxn>
              <a:cxn ang="0">
                <a:pos x="814" y="140"/>
              </a:cxn>
              <a:cxn ang="0">
                <a:pos x="617" y="17"/>
              </a:cxn>
              <a:cxn ang="0">
                <a:pos x="0" y="0"/>
              </a:cxn>
              <a:cxn ang="0">
                <a:pos x="189" y="198"/>
              </a:cxn>
            </a:cxnLst>
            <a:rect l="0" t="0" r="r" b="b"/>
            <a:pathLst>
              <a:path w="814" h="198">
                <a:moveTo>
                  <a:pt x="189" y="198"/>
                </a:moveTo>
                <a:lnTo>
                  <a:pt x="814" y="140"/>
                </a:lnTo>
                <a:lnTo>
                  <a:pt x="617" y="17"/>
                </a:lnTo>
                <a:lnTo>
                  <a:pt x="0" y="0"/>
                </a:lnTo>
                <a:lnTo>
                  <a:pt x="189" y="19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5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23913" y="3671888"/>
            <a:ext cx="2690812" cy="655637"/>
          </a:xfrm>
          <a:custGeom>
            <a:avLst/>
            <a:gdLst/>
            <a:ahLst/>
            <a:cxnLst>
              <a:cxn ang="0">
                <a:pos x="304" y="412"/>
              </a:cxn>
              <a:cxn ang="0">
                <a:pos x="1695" y="313"/>
              </a:cxn>
              <a:cxn ang="0">
                <a:pos x="1366" y="157"/>
              </a:cxn>
              <a:cxn ang="0">
                <a:pos x="0" y="0"/>
              </a:cxn>
              <a:cxn ang="0">
                <a:pos x="304" y="412"/>
              </a:cxn>
            </a:cxnLst>
            <a:rect l="0" t="0" r="r" b="b"/>
            <a:pathLst>
              <a:path w="1695" h="412">
                <a:moveTo>
                  <a:pt x="304" y="412"/>
                </a:moveTo>
                <a:lnTo>
                  <a:pt x="1695" y="313"/>
                </a:lnTo>
                <a:lnTo>
                  <a:pt x="1366" y="157"/>
                </a:lnTo>
                <a:lnTo>
                  <a:pt x="0" y="0"/>
                </a:lnTo>
                <a:lnTo>
                  <a:pt x="304" y="412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18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11213" y="4157663"/>
            <a:ext cx="3160712" cy="1149350"/>
          </a:xfrm>
          <a:custGeom>
            <a:avLst/>
            <a:gdLst/>
            <a:ahLst/>
            <a:cxnLst>
              <a:cxn ang="0">
                <a:pos x="0" y="724"/>
              </a:cxn>
              <a:cxn ang="0">
                <a:pos x="1991" y="584"/>
              </a:cxn>
              <a:cxn ang="0">
                <a:pos x="1695" y="0"/>
              </a:cxn>
              <a:cxn ang="0">
                <a:pos x="304" y="99"/>
              </a:cxn>
              <a:cxn ang="0">
                <a:pos x="0" y="724"/>
              </a:cxn>
            </a:cxnLst>
            <a:rect l="0" t="0" r="r" b="b"/>
            <a:pathLst>
              <a:path w="1991" h="724">
                <a:moveTo>
                  <a:pt x="0" y="724"/>
                </a:moveTo>
                <a:lnTo>
                  <a:pt x="1991" y="584"/>
                </a:lnTo>
                <a:lnTo>
                  <a:pt x="1695" y="0"/>
                </a:lnTo>
                <a:lnTo>
                  <a:pt x="304" y="99"/>
                </a:lnTo>
                <a:lnTo>
                  <a:pt x="0" y="724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19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346200" y="3087688"/>
            <a:ext cx="2090738" cy="1096962"/>
          </a:xfrm>
          <a:custGeom>
            <a:avLst/>
            <a:gdLst/>
            <a:ahLst/>
            <a:cxnLst>
              <a:cxn ang="0">
                <a:pos x="0" y="700"/>
              </a:cxn>
              <a:cxn ang="0">
                <a:pos x="1317" y="601"/>
              </a:cxn>
              <a:cxn ang="0">
                <a:pos x="980" y="0"/>
              </a:cxn>
              <a:cxn ang="0">
                <a:pos x="346" y="49"/>
              </a:cxn>
              <a:cxn ang="0">
                <a:pos x="0" y="700"/>
              </a:cxn>
            </a:cxnLst>
            <a:rect l="0" t="0" r="r" b="b"/>
            <a:pathLst>
              <a:path w="1317" h="700">
                <a:moveTo>
                  <a:pt x="0" y="700"/>
                </a:moveTo>
                <a:lnTo>
                  <a:pt x="1317" y="601"/>
                </a:lnTo>
                <a:lnTo>
                  <a:pt x="980" y="0"/>
                </a:lnTo>
                <a:lnTo>
                  <a:pt x="346" y="49"/>
                </a:lnTo>
                <a:lnTo>
                  <a:pt x="0" y="7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4" name="Freeform 20"/>
          <p:cNvSpPr>
            <a:spLocks/>
          </p:cNvSpPr>
          <p:nvPr/>
        </p:nvSpPr>
        <p:spPr bwMode="gray">
          <a:xfrm>
            <a:off x="1935163" y="2081213"/>
            <a:ext cx="900112" cy="939800"/>
          </a:xfrm>
          <a:custGeom>
            <a:avLst/>
            <a:gdLst>
              <a:gd name="T0" fmla="*/ 0 w 567"/>
              <a:gd name="T1" fmla="*/ 2147483646 h 592"/>
              <a:gd name="T2" fmla="*/ 2147483646 w 567"/>
              <a:gd name="T3" fmla="*/ 2147483646 h 592"/>
              <a:gd name="T4" fmla="*/ 2147483646 w 567"/>
              <a:gd name="T5" fmla="*/ 0 h 592"/>
              <a:gd name="T6" fmla="*/ 0 w 567"/>
              <a:gd name="T7" fmla="*/ 2147483646 h 592"/>
              <a:gd name="T8" fmla="*/ 0 60000 65536"/>
              <a:gd name="T9" fmla="*/ 0 60000 65536"/>
              <a:gd name="T10" fmla="*/ 0 60000 65536"/>
              <a:gd name="T11" fmla="*/ 0 60000 65536"/>
              <a:gd name="T12" fmla="*/ 0 w 567"/>
              <a:gd name="T13" fmla="*/ 0 h 592"/>
              <a:gd name="T14" fmla="*/ 567 w 567"/>
              <a:gd name="T15" fmla="*/ 592 h 5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7" h="592">
                <a:moveTo>
                  <a:pt x="0" y="592"/>
                </a:moveTo>
                <a:lnTo>
                  <a:pt x="567" y="543"/>
                </a:lnTo>
                <a:lnTo>
                  <a:pt x="288" y="0"/>
                </a:lnTo>
                <a:lnTo>
                  <a:pt x="0" y="59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2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44463" y="3662363"/>
            <a:ext cx="1162050" cy="1646237"/>
          </a:xfrm>
          <a:custGeom>
            <a:avLst/>
            <a:gdLst/>
            <a:ahLst/>
            <a:cxnLst>
              <a:cxn ang="0">
                <a:pos x="428" y="1070"/>
              </a:cxn>
              <a:cxn ang="0">
                <a:pos x="0" y="420"/>
              </a:cxn>
              <a:cxn ang="0">
                <a:pos x="428" y="0"/>
              </a:cxn>
              <a:cxn ang="0">
                <a:pos x="732" y="420"/>
              </a:cxn>
              <a:cxn ang="0">
                <a:pos x="428" y="1070"/>
              </a:cxn>
            </a:cxnLst>
            <a:rect l="0" t="0" r="r" b="b"/>
            <a:pathLst>
              <a:path w="732" h="1070">
                <a:moveTo>
                  <a:pt x="428" y="1070"/>
                </a:moveTo>
                <a:lnTo>
                  <a:pt x="0" y="420"/>
                </a:lnTo>
                <a:lnTo>
                  <a:pt x="428" y="0"/>
                </a:lnTo>
                <a:lnTo>
                  <a:pt x="732" y="420"/>
                </a:lnTo>
                <a:lnTo>
                  <a:pt x="428" y="107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6" name="Freeform 23"/>
          <p:cNvSpPr>
            <a:spLocks/>
          </p:cNvSpPr>
          <p:nvPr/>
        </p:nvSpPr>
        <p:spPr bwMode="gray">
          <a:xfrm>
            <a:off x="1725613" y="2093913"/>
            <a:ext cx="666750" cy="927100"/>
          </a:xfrm>
          <a:custGeom>
            <a:avLst/>
            <a:gdLst>
              <a:gd name="T0" fmla="*/ 2147483646 w 420"/>
              <a:gd name="T1" fmla="*/ 2147483646 h 584"/>
              <a:gd name="T2" fmla="*/ 0 w 420"/>
              <a:gd name="T3" fmla="*/ 2147483646 h 584"/>
              <a:gd name="T4" fmla="*/ 2147483646 w 420"/>
              <a:gd name="T5" fmla="*/ 0 h 584"/>
              <a:gd name="T6" fmla="*/ 2147483646 w 420"/>
              <a:gd name="T7" fmla="*/ 2147483646 h 584"/>
              <a:gd name="T8" fmla="*/ 0 60000 65536"/>
              <a:gd name="T9" fmla="*/ 0 60000 65536"/>
              <a:gd name="T10" fmla="*/ 0 60000 65536"/>
              <a:gd name="T11" fmla="*/ 0 60000 65536"/>
              <a:gd name="T12" fmla="*/ 0 w 420"/>
              <a:gd name="T13" fmla="*/ 0 h 584"/>
              <a:gd name="T14" fmla="*/ 420 w 420"/>
              <a:gd name="T15" fmla="*/ 584 h 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" h="584">
                <a:moveTo>
                  <a:pt x="140" y="584"/>
                </a:moveTo>
                <a:lnTo>
                  <a:pt x="0" y="411"/>
                </a:lnTo>
                <a:lnTo>
                  <a:pt x="420" y="0"/>
                </a:lnTo>
                <a:lnTo>
                  <a:pt x="140" y="58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915988" y="2840038"/>
            <a:ext cx="966787" cy="1343025"/>
          </a:xfrm>
          <a:custGeom>
            <a:avLst/>
            <a:gdLst/>
            <a:ahLst/>
            <a:cxnLst>
              <a:cxn ang="0">
                <a:pos x="280" y="806"/>
              </a:cxn>
              <a:cxn ang="0">
                <a:pos x="609" y="197"/>
              </a:cxn>
              <a:cxn ang="0">
                <a:pos x="428" y="0"/>
              </a:cxn>
              <a:cxn ang="0">
                <a:pos x="0" y="411"/>
              </a:cxn>
              <a:cxn ang="0">
                <a:pos x="280" y="806"/>
              </a:cxn>
            </a:cxnLst>
            <a:rect l="0" t="0" r="r" b="b"/>
            <a:pathLst>
              <a:path w="609" h="806">
                <a:moveTo>
                  <a:pt x="280" y="806"/>
                </a:moveTo>
                <a:lnTo>
                  <a:pt x="609" y="197"/>
                </a:lnTo>
                <a:lnTo>
                  <a:pt x="428" y="0"/>
                </a:lnTo>
                <a:lnTo>
                  <a:pt x="0" y="411"/>
                </a:lnTo>
                <a:lnTo>
                  <a:pt x="280" y="806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gray">
          <a:xfrm>
            <a:off x="1836738" y="4527550"/>
            <a:ext cx="179228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本</a:t>
            </a:r>
            <a:endParaRPr lang="en-US" altLang="ko-KR" sz="4000" dirty="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07" name="Rectangle 27"/>
          <p:cNvSpPr>
            <a:spLocks noChangeArrowheads="1"/>
          </p:cNvSpPr>
          <p:nvPr/>
        </p:nvSpPr>
        <p:spPr bwMode="gray">
          <a:xfrm>
            <a:off x="1085850" y="3416300"/>
            <a:ext cx="179228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36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硕</a:t>
            </a:r>
            <a:endParaRPr lang="en-US" altLang="ko-KR" sz="3600" dirty="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12" name="矩形 4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06801" y="2172741"/>
            <a:ext cx="5219694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2015.09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今</a:t>
            </a:r>
            <a:endParaRPr lang="en-US" altLang="zh-CN" sz="2000" dirty="0">
              <a:solidFill>
                <a:srgbClr val="000066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近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代物理系   物理电子学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攻读博士学位</a:t>
            </a:r>
          </a:p>
        </p:txBody>
      </p:sp>
      <p:sp>
        <p:nvSpPr>
          <p:cNvPr id="8209" name="Rectangle 28"/>
          <p:cNvSpPr>
            <a:spLocks noChangeArrowheads="1"/>
          </p:cNvSpPr>
          <p:nvPr/>
        </p:nvSpPr>
        <p:spPr bwMode="gray">
          <a:xfrm>
            <a:off x="1019175" y="2438400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36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博</a:t>
            </a:r>
            <a:endParaRPr lang="en-US" altLang="ko-KR" sz="2800" dirty="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/>
            </a:extLst>
          </p:cNvPr>
          <p:cNvSpPr/>
          <p:nvPr/>
        </p:nvSpPr>
        <p:spPr>
          <a:xfrm>
            <a:off x="4232276" y="4065756"/>
            <a:ext cx="4621832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2009.09—2013.08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安徽省优秀毕业生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连续三年获得优秀学生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二等奖学金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/>
            </a:extLst>
          </p:cNvPr>
          <p:cNvSpPr/>
          <p:nvPr/>
        </p:nvSpPr>
        <p:spPr>
          <a:xfrm>
            <a:off x="4343400" y="2968961"/>
            <a:ext cx="3352800" cy="1840908"/>
          </a:xfrm>
          <a:prstGeom prst="roundRect">
            <a:avLst/>
          </a:prstGeom>
          <a:solidFill>
            <a:srgbClr val="5757BD"/>
          </a:solidFill>
          <a:effectLst>
            <a:glow rad="101600">
              <a:srgbClr val="5757BD"/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016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42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0246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学业成绩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0247" name="组合 3"/>
          <p:cNvGrpSpPr>
            <a:grpSpLocks/>
          </p:cNvGrpSpPr>
          <p:nvPr/>
        </p:nvGrpSpPr>
        <p:grpSpPr bwMode="auto">
          <a:xfrm>
            <a:off x="158750" y="2438400"/>
            <a:ext cx="3276600" cy="2605088"/>
            <a:chOff x="158750" y="2438400"/>
            <a:chExt cx="3276600" cy="2605881"/>
          </a:xfrm>
        </p:grpSpPr>
        <p:sp>
          <p:nvSpPr>
            <p:cNvPr id="9" name="菱形 8">
              <a:extLst>
                <a:ext uri="{FF2B5EF4-FFF2-40B4-BE49-F238E27FC236}"/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795697" y="2438400"/>
              <a:ext cx="2639653" cy="2605881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2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endParaRPr>
            </a:p>
          </p:txBody>
        </p:sp>
        <p:sp>
          <p:nvSpPr>
            <p:cNvPr id="11" name="菱形 10">
              <a:extLst>
                <a:ext uri="{FF2B5EF4-FFF2-40B4-BE49-F238E27FC236}"/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97704" y="3571758"/>
              <a:ext cx="626738" cy="61934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菱形 11">
              <a:extLst>
                <a:ext uri="{FF2B5EF4-FFF2-40B4-BE49-F238E27FC236}"/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 flipH="1">
              <a:off x="438435" y="3889857"/>
              <a:ext cx="420548" cy="415003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92500" lnSpcReduction="1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菱形 12">
              <a:extLst>
                <a:ext uri="{FF2B5EF4-FFF2-40B4-BE49-F238E27FC236}"/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 flipH="1">
              <a:off x="495596" y="3565438"/>
              <a:ext cx="312349" cy="307566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5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菱形 13">
              <a:extLst>
                <a:ext uri="{FF2B5EF4-FFF2-40B4-BE49-F238E27FC236}"/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 flipH="1">
              <a:off x="344525" y="3782419"/>
              <a:ext cx="212316" cy="20644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菱形 14">
              <a:extLst>
                <a:ext uri="{FF2B5EF4-FFF2-40B4-BE49-F238E27FC236}"/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 flipH="1">
              <a:off x="264908" y="3674983"/>
              <a:ext cx="118406" cy="11586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菱形 15">
              <a:extLst>
                <a:ext uri="{FF2B5EF4-FFF2-40B4-BE49-F238E27FC236}"/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 flipH="1">
              <a:off x="158750" y="3900390"/>
              <a:ext cx="89826" cy="8847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2" name="文本框 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1295400" y="3436365"/>
              <a:ext cx="1975178" cy="646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600" dirty="0"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研究生</a:t>
              </a:r>
              <a:endParaRPr lang="en-US" altLang="zh-CN" sz="3600" dirty="0">
                <a:ln w="31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矩形 2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648200" y="3016135"/>
            <a:ext cx="3756025" cy="1754326"/>
          </a:xfrm>
          <a:prstGeom prst="rect">
            <a:avLst/>
          </a:prstGeom>
          <a:noFill/>
          <a:ln>
            <a:noFill/>
          </a:ln>
          <a:effectLst>
            <a:softEdge rad="101600"/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总学分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43.5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加权平均分：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成绩排名：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25/85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862977"/>
            <a:ext cx="3551886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动态范围：</a:t>
            </a:r>
            <a:r>
              <a:rPr lang="en-US" altLang="zh-CN" dirty="0" smtClean="0"/>
              <a:t>10MeV~2TeV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能量分辨率：</a:t>
            </a:r>
            <a:r>
              <a:rPr lang="en-US" altLang="zh-CN" dirty="0" smtClean="0"/>
              <a:t>1.5%@800GeV 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通道数：   </a:t>
            </a:r>
            <a:r>
              <a:rPr lang="en-US" altLang="zh-CN" dirty="0" smtClean="0"/>
              <a:t>1848</a:t>
            </a:r>
            <a:r>
              <a:rPr lang="zh-CN" altLang="en-US" dirty="0" smtClean="0"/>
              <a:t>路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可靠性</a:t>
            </a:r>
            <a:r>
              <a:rPr lang="zh-CN" altLang="en-US" dirty="0" smtClean="0"/>
              <a:t>：真空散热 发射震动</a:t>
            </a:r>
            <a:endParaRPr lang="en-US" altLang="zh-CN" dirty="0"/>
          </a:p>
        </p:txBody>
      </p:sp>
      <p:pic>
        <p:nvPicPr>
          <p:cNvPr id="12301" name="图片 2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543937" y="4298639"/>
            <a:ext cx="3761863" cy="24831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0" name="图片 2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639114" y="4297934"/>
            <a:ext cx="3704286" cy="2560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(1)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1828800"/>
            <a:ext cx="7391400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>
              <a:buFont typeface="Wingdings" panose="05000000000000000000" pitchFamily="2" charset="2"/>
              <a:buChar char="u"/>
              <a:defRPr/>
            </a:pPr>
            <a:r>
              <a:rPr lang="zh-CN" altLang="en-US" dirty="0"/>
              <a:t>负责</a:t>
            </a:r>
            <a:r>
              <a:rPr lang="en-US" altLang="zh-CN" dirty="0"/>
              <a:t>BGO</a:t>
            </a:r>
            <a:r>
              <a:rPr lang="zh-CN" altLang="en-US" dirty="0"/>
              <a:t>量能器正样飞行件前端电子学</a:t>
            </a:r>
            <a:r>
              <a:rPr lang="en-US" altLang="zh-CN" dirty="0"/>
              <a:t>C</a:t>
            </a:r>
            <a:r>
              <a:rPr lang="zh-CN" altLang="en-US" dirty="0"/>
              <a:t>型模块设计和工程研制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量能器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69337" y="2862977"/>
            <a:ext cx="3736463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电子学动态范围：</a:t>
            </a:r>
            <a:r>
              <a:rPr lang="en-US" altLang="zh-CN" dirty="0" smtClean="0"/>
              <a:t>0~10pC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等效</a:t>
            </a:r>
            <a:r>
              <a:rPr lang="zh-CN" altLang="en-US" dirty="0" smtClean="0"/>
              <a:t>噪声：</a:t>
            </a:r>
            <a:r>
              <a:rPr lang="en-US" altLang="zh-CN" dirty="0" smtClean="0"/>
              <a:t>3fC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逻辑稳定：三模冗余、抗辐照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电路可靠：散热 、</a:t>
            </a:r>
            <a:r>
              <a:rPr lang="en-US" altLang="zh-CN" dirty="0" smtClean="0"/>
              <a:t>EMC</a:t>
            </a:r>
            <a:r>
              <a:rPr lang="zh-CN" altLang="en-US" dirty="0" smtClean="0"/>
              <a:t>、震动</a:t>
            </a:r>
            <a:endParaRPr lang="en-US" altLang="zh-CN" dirty="0"/>
          </a:p>
        </p:txBody>
      </p:sp>
      <p:sp>
        <p:nvSpPr>
          <p:cNvPr id="16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362200"/>
            <a:ext cx="3551886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  <a:defRPr/>
            </a:pPr>
            <a:r>
              <a:rPr lang="zh-CN" altLang="en-US" dirty="0" smtClean="0"/>
              <a:t>探测器性能</a:t>
            </a:r>
            <a:endParaRPr lang="zh-CN" altLang="en-US" dirty="0"/>
          </a:p>
        </p:txBody>
      </p:sp>
      <p:sp>
        <p:nvSpPr>
          <p:cNvPr id="1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69337" y="2362199"/>
            <a:ext cx="3736463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  <a:defRPr/>
            </a:pPr>
            <a:r>
              <a:rPr lang="zh-CN" altLang="en-US" dirty="0" smtClean="0"/>
              <a:t>电子学指标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难点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(1)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67973"/>
            <a:ext cx="3416807" cy="2581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3" name="图片 2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3581400" y="4000829"/>
            <a:ext cx="1985916" cy="2647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4344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4" name="图片 2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5582556" y="3986541"/>
            <a:ext cx="3479643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量能器</a:t>
            </a:r>
          </a:p>
        </p:txBody>
      </p:sp>
      <p:pic>
        <p:nvPicPr>
          <p:cNvPr id="12300" name="图片 2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7" cstate="print">
            <a:extLst/>
          </a:blip>
          <a:srcRect/>
          <a:stretch>
            <a:fillRect/>
          </a:stretch>
        </p:blipFill>
        <p:spPr bwMode="auto">
          <a:xfrm>
            <a:off x="95857" y="3986541"/>
            <a:ext cx="3470855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0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0" y="1945243"/>
            <a:ext cx="8024967" cy="1940957"/>
          </a:xfrm>
          <a:prstGeom prst="roundRect">
            <a:avLst/>
          </a:prstGeom>
          <a:noFill/>
          <a:ln w="57150" cmpd="sng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赴</a:t>
            </a:r>
            <a:r>
              <a:rPr lang="en-US" altLang="zh-CN" dirty="0"/>
              <a:t>CERN</a:t>
            </a:r>
            <a:r>
              <a:rPr lang="zh-CN" altLang="en-US" dirty="0"/>
              <a:t>参加鉴定</a:t>
            </a:r>
            <a:r>
              <a:rPr lang="zh-CN" altLang="en-US" dirty="0" smtClean="0"/>
              <a:t>件束流试验 （</a:t>
            </a:r>
            <a:r>
              <a:rPr lang="en-US" altLang="zh-CN" dirty="0" smtClean="0"/>
              <a:t>2014.10~11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参与卫星总装和整</a:t>
            </a:r>
            <a:r>
              <a:rPr lang="zh-CN" altLang="en-US" dirty="0" smtClean="0"/>
              <a:t>星环境试验</a:t>
            </a:r>
            <a:r>
              <a:rPr lang="zh-CN" altLang="en-US" dirty="0"/>
              <a:t>、负责数据</a:t>
            </a:r>
            <a:r>
              <a:rPr lang="zh-CN" altLang="en-US" dirty="0" smtClean="0"/>
              <a:t>判读（</a:t>
            </a:r>
            <a:r>
              <a:rPr lang="en-US" altLang="zh-CN" dirty="0" smtClean="0"/>
              <a:t>2015.3~11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作为试验队成员参与发射场</a:t>
            </a:r>
            <a:r>
              <a:rPr lang="zh-CN" altLang="en-US" dirty="0" smtClean="0"/>
              <a:t>测试，负责量能器状态监测  （</a:t>
            </a:r>
            <a:r>
              <a:rPr lang="en-US" altLang="zh-CN" dirty="0" smtClean="0"/>
              <a:t>2015.12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卫星发射后，赴空间中心怀柔基地执行入轨后前期遥测</a:t>
            </a:r>
            <a:r>
              <a:rPr lang="zh-CN" altLang="en-US" dirty="0" smtClean="0"/>
              <a:t>值班 （</a:t>
            </a:r>
            <a:r>
              <a:rPr lang="en-US" altLang="zh-CN" dirty="0" smtClean="0"/>
              <a:t>2015.12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09600" y="1933105"/>
            <a:ext cx="7924800" cy="1940957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261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(2)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针对微结构气体探测器的</a:t>
            </a:r>
            <a:endParaRPr lang="en-US" altLang="zh-CN" sz="3200" b="1" dirty="0" smtClean="0">
              <a:ln w="3175">
                <a:solidFill>
                  <a:srgbClr val="0070C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通用、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便携式</a:t>
            </a: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读出电子学研究</a:t>
            </a:r>
            <a:endParaRPr lang="zh-CN" altLang="en-US" sz="3200" b="1" dirty="0">
              <a:ln w="3175">
                <a:solidFill>
                  <a:srgbClr val="0070C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76300" y="2453594"/>
            <a:ext cx="7391400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>
              <a:buFont typeface="Wingdings" panose="05000000000000000000" pitchFamily="2" charset="2"/>
              <a:buChar char="u"/>
              <a:defRPr/>
            </a:pPr>
            <a:r>
              <a:rPr lang="zh-CN" altLang="en-US" dirty="0" smtClean="0"/>
              <a:t>针对微结构气体探测器读出方法多、通道数目大的应用特点设计</a:t>
            </a:r>
            <a:endParaRPr lang="zh-CN" altLang="en-US" dirty="0"/>
          </a:p>
        </p:txBody>
      </p:sp>
      <p:sp>
        <p:nvSpPr>
          <p:cNvPr id="16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0" y="3020376"/>
            <a:ext cx="4076700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通道数：</a:t>
            </a:r>
            <a:r>
              <a:rPr lang="en-US" altLang="zh-CN" dirty="0" smtClean="0"/>
              <a:t>128</a:t>
            </a:r>
            <a:r>
              <a:rPr lang="zh-CN" altLang="en-US" dirty="0" smtClean="0"/>
              <a:t>路模拟读出通道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测量范围：</a:t>
            </a:r>
            <a:r>
              <a:rPr lang="en-US" altLang="zh-CN" dirty="0" smtClean="0"/>
              <a:t>-3~+13pC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等效输入噪声：</a:t>
            </a:r>
            <a:r>
              <a:rPr lang="en-US" altLang="zh-CN" dirty="0" smtClean="0"/>
              <a:t>2fC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便携性</a:t>
            </a:r>
            <a:r>
              <a:rPr lang="zh-CN" altLang="en-US" dirty="0" smtClean="0"/>
              <a:t>：</a:t>
            </a:r>
            <a:r>
              <a:rPr lang="en-US" altLang="zh-CN" sz="1400" dirty="0" smtClean="0"/>
              <a:t>USB</a:t>
            </a:r>
            <a:r>
              <a:rPr lang="zh-CN" altLang="en-US" sz="1400" dirty="0" smtClean="0"/>
              <a:t>供电</a:t>
            </a:r>
            <a:r>
              <a:rPr lang="en-US" altLang="zh-CN" sz="1400" dirty="0" smtClean="0"/>
              <a:t>&amp;</a:t>
            </a:r>
            <a:r>
              <a:rPr lang="zh-CN" altLang="en-US" sz="1400" dirty="0" smtClean="0"/>
              <a:t>数据</a:t>
            </a:r>
            <a:r>
              <a:rPr lang="en-US" altLang="zh-CN" sz="1400" dirty="0" smtClean="0"/>
              <a:t> </a:t>
            </a:r>
            <a:r>
              <a:rPr lang="zh-CN" altLang="en-US" sz="1600" dirty="0" smtClean="0"/>
              <a:t>屏蔽盒</a:t>
            </a:r>
            <a:r>
              <a:rPr lang="zh-CN" altLang="en-US" sz="1400" dirty="0" smtClean="0"/>
              <a:t> </a:t>
            </a:r>
            <a:r>
              <a:rPr lang="zh-CN" altLang="en-US" sz="1600" dirty="0" smtClean="0"/>
              <a:t>自触发</a:t>
            </a:r>
            <a:endParaRPr lang="en-US" altLang="zh-CN" sz="1600" dirty="0"/>
          </a:p>
        </p:txBody>
      </p:sp>
      <p:sp>
        <p:nvSpPr>
          <p:cNvPr id="1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952999" y="3169444"/>
            <a:ext cx="4090833" cy="1021556"/>
          </a:xfrm>
          <a:prstGeom prst="roundRect">
            <a:avLst/>
          </a:prstGeom>
          <a:noFill/>
          <a:ln w="53975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中科大</a:t>
            </a:r>
            <a:r>
              <a:rPr lang="en-US" altLang="zh-CN" dirty="0" err="1" smtClean="0"/>
              <a:t>Micromegas</a:t>
            </a:r>
            <a:r>
              <a:rPr lang="zh-CN" altLang="en-US" dirty="0" smtClean="0"/>
              <a:t>联测，</a:t>
            </a:r>
            <a:r>
              <a:rPr lang="en-US" altLang="zh-CN" baseline="30000" dirty="0" smtClean="0"/>
              <a:t>55</a:t>
            </a:r>
            <a:r>
              <a:rPr lang="en-US" altLang="zh-CN" dirty="0" smtClean="0"/>
              <a:t>Fe</a:t>
            </a:r>
            <a:r>
              <a:rPr lang="zh-CN" altLang="en-US" dirty="0" smtClean="0"/>
              <a:t>光谱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国科大</a:t>
            </a:r>
            <a:r>
              <a:rPr lang="en-US" altLang="zh-CN" dirty="0" smtClean="0"/>
              <a:t>GEM</a:t>
            </a:r>
            <a:r>
              <a:rPr lang="zh-CN" altLang="en-US" dirty="0" smtClean="0"/>
              <a:t>联测，二维编码读出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1600" dirty="0" smtClean="0"/>
              <a:t>第六届微结构气体探测器研讨会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rgbClr val="FF0000"/>
                </a:solidFill>
              </a:rPr>
              <a:t>好评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8" name="Picture 7" descr="D:\Work_File\FEE_DAQ_for_GEM\汇报\8314037835011886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4460225"/>
            <a:ext cx="3586317" cy="2299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9" name="Picture 5" descr="D:\Work_File\FEE_DAQ_for_GEM\汇报\6168168093340386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33" y="4488800"/>
            <a:ext cx="3390900" cy="229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1" name="Picture 2" descr="D:\Work_File\FEE_DAQ_for_GEM\Data\20161103 Micromegas 测试数据\Fe55SpeByV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4460225"/>
            <a:ext cx="3467101" cy="24305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3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952999" y="3029060"/>
            <a:ext cx="3948267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149" y="4409661"/>
            <a:ext cx="3286126" cy="2400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0584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4339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(3)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405777"/>
            <a:ext cx="777240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负责输入信号调理电路设计</a:t>
            </a: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56138" y="1920954"/>
            <a:ext cx="7778262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项目背景：针对某外场试验，设计一套高垂直分辨、高速信号采集系统</a:t>
            </a:r>
          </a:p>
        </p:txBody>
      </p:sp>
      <p:sp>
        <p:nvSpPr>
          <p:cNvPr id="14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862977"/>
            <a:ext cx="37338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高速：</a:t>
            </a:r>
            <a:r>
              <a:rPr lang="en-US" altLang="zh-CN" dirty="0"/>
              <a:t>     </a:t>
            </a:r>
            <a:r>
              <a:rPr lang="en-US" altLang="zh-CN" dirty="0" smtClean="0"/>
              <a:t>  1.25GSPS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分辨率：</a:t>
            </a:r>
            <a:r>
              <a:rPr lang="en-US" altLang="zh-CN" dirty="0"/>
              <a:t> </a:t>
            </a:r>
            <a:r>
              <a:rPr lang="en-US" altLang="zh-CN" dirty="0" smtClean="0"/>
              <a:t>  9.0bit  </a:t>
            </a:r>
            <a:r>
              <a:rPr lang="en-US" altLang="zh-CN" dirty="0"/>
              <a:t>ENOB</a:t>
            </a:r>
          </a:p>
          <a:p>
            <a:pPr>
              <a:defRPr/>
            </a:pPr>
            <a:r>
              <a:rPr lang="zh-CN" altLang="en-US" dirty="0"/>
              <a:t>高带宽：   </a:t>
            </a:r>
            <a:r>
              <a:rPr lang="en-US" altLang="zh-CN" dirty="0"/>
              <a:t>250MHz</a:t>
            </a:r>
          </a:p>
          <a:p>
            <a:pPr>
              <a:defRPr/>
            </a:pPr>
            <a:r>
              <a:rPr lang="zh-CN" altLang="en-US" dirty="0"/>
              <a:t>低噪声：   </a:t>
            </a:r>
            <a:r>
              <a:rPr lang="en-US" altLang="zh-CN" dirty="0" smtClean="0"/>
              <a:t>60dB   </a:t>
            </a:r>
            <a:r>
              <a:rPr lang="zh-CN" altLang="en-US" dirty="0" smtClean="0"/>
              <a:t>信</a:t>
            </a:r>
            <a:r>
              <a:rPr lang="zh-CN" altLang="en-US" dirty="0"/>
              <a:t>纳比</a:t>
            </a:r>
            <a:endParaRPr lang="en-US" altLang="zh-CN" dirty="0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85154" y="2874219"/>
            <a:ext cx="3990310" cy="1328400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设计难点：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在满足高增益情况下降低噪声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精确调整差模信号偏置电压</a:t>
            </a:r>
            <a:endParaRPr lang="en-US" altLang="zh-CN" dirty="0"/>
          </a:p>
        </p:txBody>
      </p:sp>
      <p:pic>
        <p:nvPicPr>
          <p:cNvPr id="14359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788294" y="4262438"/>
            <a:ext cx="3732906" cy="2290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4360" name="图片 1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4626219" y="4267200"/>
            <a:ext cx="3908181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矩形: 圆角 1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中国工程物理研究院高速信号采集系统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6387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(4)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442918"/>
            <a:ext cx="7772400" cy="715089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针对</a:t>
            </a:r>
            <a:r>
              <a:rPr lang="en-US" altLang="zh-CN" dirty="0" smtClean="0"/>
              <a:t>Silicon-W</a:t>
            </a:r>
            <a:r>
              <a:rPr lang="zh-CN" altLang="en-US" dirty="0" smtClean="0"/>
              <a:t>图像</a:t>
            </a:r>
            <a:r>
              <a:rPr lang="zh-CN" altLang="en-US" dirty="0"/>
              <a:t>型电磁量能器读出电子学关键技术</a:t>
            </a:r>
            <a:r>
              <a:rPr lang="zh-CN" altLang="en-US" dirty="0" smtClean="0"/>
              <a:t>攻关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博士课题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国家自然科学基金 </a:t>
            </a:r>
            <a:r>
              <a:rPr lang="en-US" altLang="zh-CN" dirty="0" smtClean="0"/>
              <a:t>No.11635007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4">
                <a:extLst>
                  <a:ext uri="{FF2B5EF4-FFF2-40B4-BE49-F238E27FC236}"/>
                </a:extLst>
              </p:cNvPr>
              <p:cNvSpPr txBox="1"/>
              <p:nvPr/>
            </p:nvSpPr>
            <p:spPr>
              <a:xfrm>
                <a:off x="762000" y="3296766"/>
                <a:ext cx="2971800" cy="1351434"/>
              </a:xfrm>
              <a:prstGeom prst="roundRect">
                <a:avLst/>
              </a:prstGeom>
              <a:noFill/>
              <a:ln w="53975">
                <a:solidFill>
                  <a:srgbClr val="4344A8"/>
                </a:solidFill>
              </a:ln>
              <a:effectLst>
                <a:softEdge rad="12700"/>
              </a:effectLst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b="1">
                    <a:solidFill>
                      <a:srgbClr val="00206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zh-CN" altLang="en-US" dirty="0" smtClean="0"/>
                  <a:t>量能器具体要求：</a:t>
                </a:r>
                <a:endParaRPr lang="en-US" altLang="zh-CN" dirty="0"/>
              </a:p>
              <a:p>
                <a:pPr marL="0" indent="0">
                  <a:buNone/>
                  <a:defRPr/>
                </a:pPr>
                <a:r>
                  <a:rPr lang="zh-CN" altLang="en-US" dirty="0" smtClean="0"/>
                  <a:t>量程：</a:t>
                </a:r>
                <a:r>
                  <a:rPr lang="en-US" altLang="zh-CN" dirty="0" smtClean="0"/>
                  <a:t>100GeV</a:t>
                </a:r>
                <a:endParaRPr lang="en-US" altLang="zh-CN" dirty="0"/>
              </a:p>
              <a:p>
                <a:pPr marL="0" indent="0">
                  <a:buNone/>
                  <a:defRPr/>
                </a:pPr>
                <a:r>
                  <a:rPr lang="zh-CN" altLang="en-US" dirty="0" smtClean="0"/>
                  <a:t>能量分辨：</a:t>
                </a:r>
                <a:r>
                  <a:rPr lang="en-US" altLang="zh-CN" sz="1600" dirty="0" smtClean="0"/>
                  <a:t>16</a:t>
                </a:r>
                <a:r>
                  <a:rPr lang="en-US" altLang="zh-CN" sz="1600" dirty="0"/>
                  <a:t>%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𝑮𝒆𝑽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1600" dirty="0" smtClean="0"/>
              </a:p>
              <a:p>
                <a:pPr marL="0" indent="0">
                  <a:buNone/>
                  <a:defRPr/>
                </a:pPr>
                <a:r>
                  <a:rPr lang="zh-CN" altLang="en-US" sz="1600" dirty="0"/>
                  <a:t>颗粒</a:t>
                </a:r>
                <a:r>
                  <a:rPr lang="zh-CN" altLang="en-US" sz="1600" dirty="0" smtClean="0"/>
                  <a:t>度：</a:t>
                </a:r>
                <a:r>
                  <a:rPr lang="en-US" altLang="zh-CN" sz="1600" dirty="0" smtClean="0"/>
                  <a:t>5×5mm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14" name="TextBox 24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96766"/>
                <a:ext cx="2971800" cy="135143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3975">
                <a:solidFill>
                  <a:srgbClr val="4344A8"/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038600" y="3320177"/>
            <a:ext cx="45720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</a:t>
            </a:r>
            <a:r>
              <a:rPr lang="zh-CN" altLang="en-US" dirty="0"/>
              <a:t>项目难点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集成度高，对功耗和散热有</a:t>
            </a:r>
            <a:r>
              <a:rPr lang="zh-CN" altLang="en-US" dirty="0" smtClean="0"/>
              <a:t>严格</a:t>
            </a:r>
            <a:r>
              <a:rPr lang="zh-CN" altLang="en-US" dirty="0"/>
              <a:t>的</a:t>
            </a:r>
            <a:r>
              <a:rPr lang="zh-CN" altLang="en-US" dirty="0" smtClean="0"/>
              <a:t>要求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模拟读出，</a:t>
            </a:r>
            <a:r>
              <a:rPr lang="zh-CN" altLang="en-US" dirty="0" smtClean="0"/>
              <a:t>对量程和</a:t>
            </a:r>
            <a:r>
              <a:rPr lang="zh-CN" altLang="en-US" dirty="0"/>
              <a:t>分辨率有很</a:t>
            </a:r>
            <a:r>
              <a:rPr lang="zh-CN" altLang="en-US" dirty="0" smtClean="0"/>
              <a:t>高要求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环形对撞，对死时间有较高要求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849446" y="4724400"/>
            <a:ext cx="3104412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899160" y="1136928"/>
            <a:ext cx="7254240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中国环形正负电子对撞机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(CEPC)</a:t>
            </a:r>
          </a:p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电磁量能器关键技术预研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535252" y="4724400"/>
            <a:ext cx="3999148" cy="2143753"/>
            <a:chOff x="4267200" y="4529695"/>
            <a:chExt cx="3999148" cy="214375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852" y="4529695"/>
              <a:ext cx="3883496" cy="20957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6350" cap="sq">
              <a:solidFill>
                <a:srgbClr val="5757BD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grpSp>
          <p:nvGrpSpPr>
            <p:cNvPr id="5" name="组合 4"/>
            <p:cNvGrpSpPr/>
            <p:nvPr/>
          </p:nvGrpSpPr>
          <p:grpSpPr>
            <a:xfrm>
              <a:off x="4267200" y="4876801"/>
              <a:ext cx="1865548" cy="1796647"/>
              <a:chOff x="4267200" y="4876801"/>
              <a:chExt cx="1865548" cy="1796647"/>
            </a:xfrm>
          </p:grpSpPr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4267200" y="6197198"/>
                <a:ext cx="914400" cy="476250"/>
              </a:xfrm>
              <a:prstGeom prst="ellipse">
                <a:avLst/>
              </a:prstGeom>
              <a:noFill/>
              <a:ln w="349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" name="矩形 4"/>
              <p:cNvSpPr>
                <a:spLocks noChangeArrowheads="1"/>
              </p:cNvSpPr>
              <p:nvPr/>
            </p:nvSpPr>
            <p:spPr bwMode="auto">
              <a:xfrm>
                <a:off x="4511040" y="4876801"/>
                <a:ext cx="1621708" cy="1727464"/>
              </a:xfrm>
              <a:prstGeom prst="rect">
                <a:avLst/>
              </a:prstGeom>
              <a:noFill/>
              <a:ln w="50800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1_1"/>
  <p:tag name="KSO_WM_UNIT_ID" val="custom160118_16*l_h_a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6*l_i*1_1"/>
  <p:tag name="KSO_WM_UNIT_CLEAR" val="1"/>
  <p:tag name="KSO_WM_UNIT_LAYERLEVEL" val="1_1"/>
  <p:tag name="KSO_WM_DIAGRAM_GROUP_CODE" val="l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6*l_i*1_2"/>
  <p:tag name="KSO_WM_UNIT_CLEAR" val="1"/>
  <p:tag name="KSO_WM_UNIT_LAYERLEVEL" val="1_1"/>
  <p:tag name="KSO_WM_DIAGRAM_GROUP_CODE" val="l1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6*l_i*1_3"/>
  <p:tag name="KSO_WM_UNIT_CLEAR" val="1"/>
  <p:tag name="KSO_WM_UNIT_LAYERLEVEL" val="1_1"/>
  <p:tag name="KSO_WM_DIAGRAM_GROUP_CODE" val="l1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6*l_i*1_4"/>
  <p:tag name="KSO_WM_UNIT_CLEAR" val="1"/>
  <p:tag name="KSO_WM_UNIT_LAYERLEVEL" val="1_1"/>
  <p:tag name="KSO_WM_DIAGRAM_GROUP_CODE" val="l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6*l_i*1_5"/>
  <p:tag name="KSO_WM_UNIT_CLEAR" val="1"/>
  <p:tag name="KSO_WM_UNIT_LAYERLEVEL" val="1_1"/>
  <p:tag name="KSO_WM_DIAGRAM_GROUP_CODE" val="l1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6"/>
  <p:tag name="KSO_WM_UNIT_ID" val="custom160118_16*l_i*1_6"/>
  <p:tag name="KSO_WM_UNIT_CLEAR" val="1"/>
  <p:tag name="KSO_WM_UNIT_LAYERLEVEL" val="1_1"/>
  <p:tag name="KSO_WM_DIAGRAM_GROUP_CODE" val="l1-2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</TotalTime>
  <Words>793</Words>
  <Application>Microsoft Office PowerPoint</Application>
  <PresentationFormat>全屏显示(4:3)</PresentationFormat>
  <Paragraphs>163</Paragraphs>
  <Slides>14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Gulim</vt:lpstr>
      <vt:lpstr>黑体</vt:lpstr>
      <vt:lpstr>华文行楷</vt:lpstr>
      <vt:lpstr>楷体</vt:lpstr>
      <vt:lpstr>宋体</vt:lpstr>
      <vt:lpstr>微软雅黑</vt:lpstr>
      <vt:lpstr>Arial</vt:lpstr>
      <vt:lpstr>Calibri</vt:lpstr>
      <vt:lpstr>Cambria Math</vt:lpstr>
      <vt:lpstr>Tahoma</vt:lpstr>
      <vt:lpstr>Times New Roman</vt:lpstr>
      <vt:lpstr>Wingdings</vt:lpstr>
      <vt:lpstr>默认设计模板</vt:lpstr>
      <vt:lpstr>1_默认设计模板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wanghongxia</dc:creator>
  <cp:lastModifiedBy>Msy</cp:lastModifiedBy>
  <cp:revision>605</cp:revision>
  <cp:lastPrinted>2013-07-11T10:20:29Z</cp:lastPrinted>
  <dcterms:created xsi:type="dcterms:W3CDTF">2013-06-06T12:06:49Z</dcterms:created>
  <dcterms:modified xsi:type="dcterms:W3CDTF">2017-12-14T01:54:51Z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